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2"/>
  </p:notesMasterIdLst>
  <p:sldIdLst>
    <p:sldId id="256" r:id="rId2"/>
    <p:sldId id="335" r:id="rId3"/>
    <p:sldId id="440" r:id="rId4"/>
    <p:sldId id="429" r:id="rId5"/>
    <p:sldId id="450" r:id="rId6"/>
    <p:sldId id="443" r:id="rId7"/>
    <p:sldId id="386" r:id="rId8"/>
    <p:sldId id="423" r:id="rId9"/>
    <p:sldId id="447" r:id="rId10"/>
    <p:sldId id="451" r:id="rId11"/>
    <p:sldId id="292" r:id="rId12"/>
    <p:sldId id="425" r:id="rId13"/>
    <p:sldId id="296" r:id="rId14"/>
    <p:sldId id="357" r:id="rId15"/>
    <p:sldId id="415" r:id="rId16"/>
    <p:sldId id="356" r:id="rId17"/>
    <p:sldId id="358" r:id="rId18"/>
    <p:sldId id="359" r:id="rId19"/>
    <p:sldId id="417" r:id="rId20"/>
    <p:sldId id="416" r:id="rId21"/>
    <p:sldId id="403" r:id="rId22"/>
    <p:sldId id="430" r:id="rId23"/>
    <p:sldId id="269" r:id="rId24"/>
    <p:sldId id="270" r:id="rId25"/>
    <p:sldId id="352" r:id="rId26"/>
    <p:sldId id="419" r:id="rId27"/>
    <p:sldId id="258" r:id="rId28"/>
    <p:sldId id="260" r:id="rId29"/>
    <p:sldId id="448" r:id="rId30"/>
    <p:sldId id="44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6616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8" autoAdjust="0"/>
    <p:restoredTop sz="94660"/>
  </p:normalViewPr>
  <p:slideViewPr>
    <p:cSldViewPr snapToGrid="0">
      <p:cViewPr>
        <p:scale>
          <a:sx n="90" d="100"/>
          <a:sy n="90" d="100"/>
        </p:scale>
        <p:origin x="-148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A4740-BE80-4900-9C8C-909BB9675289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F81A-0259-4079-8462-FD8DA21D7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Section 1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F289E-FBA1-4B91-BFC4-3EE8C66DBE0F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8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E7105-DD64-4383-A6CE-1E279A3CDE20}" type="datetimeFigureOut">
              <a:rPr lang="en-US" smtClean="0"/>
              <a:pPr/>
              <a:t>09/29/2016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ebsoilsurvey.sc.egov.usda.gov/App/WebSoilSurvey.aspx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07221" y="5264503"/>
            <a:ext cx="20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 b="1" dirty="0"/>
              <a:t>2016 Ohio </a:t>
            </a:r>
            <a:r>
              <a:rPr lang="en-US" altLang="en-US" sz="1400" b="1" dirty="0"/>
              <a:t>GIS</a:t>
            </a:r>
            <a:r>
              <a:rPr lang="en-US" altLang="en-US" sz="1350" b="1" dirty="0"/>
              <a:t> Conference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5308" y="5474644"/>
            <a:ext cx="686793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 b="1" dirty="0"/>
              <a:t>September 28 - 30, 2016 | Hyatt Regency Columbus| Columbus, Ohio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4816" y="506687"/>
            <a:ext cx="695781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Generation of Agriculture: The Rise of GIS and Precision Farming, </a:t>
            </a:r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Ohio Case Study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9704" y="2502558"/>
            <a:ext cx="661345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000" b="1" dirty="0"/>
              <a:t>Alexandria Horne</a:t>
            </a:r>
          </a:p>
          <a:p>
            <a:pPr algn="ctr">
              <a:defRPr/>
            </a:pPr>
            <a:r>
              <a:rPr lang="en-US" altLang="en-US" sz="1600" dirty="0" smtClean="0"/>
              <a:t>Farm </a:t>
            </a:r>
            <a:r>
              <a:rPr lang="en-US" altLang="en-US" sz="1600" dirty="0" smtClean="0"/>
              <a:t>Manager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>Horne </a:t>
            </a:r>
            <a:r>
              <a:rPr lang="en-US" altLang="en-US" sz="1600" dirty="0" smtClean="0"/>
              <a:t>Family </a:t>
            </a:r>
            <a:r>
              <a:rPr lang="en-US" altLang="en-US" sz="1600" dirty="0" smtClean="0"/>
              <a:t>Farms</a:t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 algn="ctr">
              <a:defRPr/>
            </a:pPr>
            <a:r>
              <a:rPr lang="en-US" altLang="en-US" sz="1600" dirty="0" smtClean="0"/>
              <a:t>Senior Computer Programming Analyst </a:t>
            </a:r>
            <a:br>
              <a:rPr lang="en-US" altLang="en-US" sz="1600" dirty="0" smtClean="0"/>
            </a:br>
            <a:r>
              <a:rPr lang="en-US" altLang="en-US" sz="1600" dirty="0" smtClean="0"/>
              <a:t>Cincinnati Area Geographic Information System (CAGIS)</a:t>
            </a:r>
          </a:p>
        </p:txBody>
      </p:sp>
    </p:spTree>
    <p:extLst>
      <p:ext uri="{BB962C8B-B14F-4D97-AF65-F5344CB8AC3E}">
        <p14:creationId xmlns="" xmlns:p14="http://schemas.microsoft.com/office/powerpoint/2010/main" val="542352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022" y="2685136"/>
            <a:ext cx="3675453" cy="16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434855" y="0"/>
            <a:ext cx="458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(VRT)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874" y="982026"/>
            <a:ext cx="3710763" cy="1505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7507" y="4529229"/>
            <a:ext cx="3710763" cy="232877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69" y="201652"/>
            <a:ext cx="707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Fertilizer Prescription Map Creation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1209" y="4118321"/>
            <a:ext cx="5633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Resources </a:t>
            </a:r>
            <a:r>
              <a:rPr lang="en-US" sz="2400" b="1" u="sng" dirty="0" smtClean="0"/>
              <a:t>used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ArcMap</a:t>
            </a:r>
            <a:r>
              <a:rPr lang="en-US" sz="2400" dirty="0" smtClean="0"/>
              <a:t> 10.3 </a:t>
            </a:r>
            <a:br>
              <a:rPr lang="en-US" sz="2400" dirty="0" smtClean="0"/>
            </a:br>
            <a:r>
              <a:rPr lang="en-US" sz="2400" dirty="0" smtClean="0"/>
              <a:t>Garmin handheld GPS unit (</a:t>
            </a:r>
            <a:r>
              <a:rPr lang="en-US" sz="2400" dirty="0" err="1" smtClean="0"/>
              <a:t>Basecamp</a:t>
            </a:r>
            <a:r>
              <a:rPr lang="en-US" sz="2400" dirty="0" smtClean="0"/>
              <a:t> software) </a:t>
            </a:r>
            <a:br>
              <a:rPr lang="en-US" sz="2400" dirty="0" smtClean="0"/>
            </a:br>
            <a:r>
              <a:rPr lang="en-US" sz="2400" dirty="0" smtClean="0"/>
              <a:t>Google Earth</a:t>
            </a:r>
            <a:br>
              <a:rPr lang="en-US" sz="2400" dirty="0" smtClean="0"/>
            </a:br>
            <a:r>
              <a:rPr lang="en-US" sz="2400" dirty="0" smtClean="0"/>
              <a:t> USDA Web Soil Survey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413" y="1038789"/>
            <a:ext cx="778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1991" y="964629"/>
            <a:ext cx="6813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GIS based  input into VRT system software </a:t>
            </a:r>
          </a:p>
          <a:p>
            <a:pPr algn="ctr"/>
            <a:r>
              <a:rPr lang="en-US" sz="2400" dirty="0" smtClean="0"/>
              <a:t>Tells  nozzles  when/where to spray and at what rate/coverage</a:t>
            </a:r>
            <a:br>
              <a:rPr lang="en-US" sz="2400" dirty="0" smtClean="0"/>
            </a:br>
            <a:endParaRPr lang="en-US" sz="2400" dirty="0" smtClean="0"/>
          </a:p>
          <a:p>
            <a:pPr algn="ctr"/>
            <a:r>
              <a:rPr lang="en-US" sz="2400" dirty="0" smtClean="0"/>
              <a:t>2 maps:</a:t>
            </a:r>
            <a:br>
              <a:rPr lang="en-US" sz="2400" dirty="0" smtClean="0"/>
            </a:br>
            <a:r>
              <a:rPr lang="en-US" sz="2400" dirty="0" smtClean="0"/>
              <a:t>Phosphorous </a:t>
            </a:r>
            <a:r>
              <a:rPr lang="en-US" sz="2400" dirty="0" smtClean="0"/>
              <a:t>(P)</a:t>
            </a:r>
          </a:p>
          <a:p>
            <a:pPr algn="ctr"/>
            <a:r>
              <a:rPr lang="en-US" sz="2400" dirty="0" smtClean="0"/>
              <a:t>Potassium </a:t>
            </a:r>
            <a:r>
              <a:rPr lang="en-US" sz="2400" dirty="0" smtClean="0"/>
              <a:t>(K)</a:t>
            </a:r>
          </a:p>
        </p:txBody>
      </p:sp>
    </p:spTree>
    <p:extLst>
      <p:ext uri="{BB962C8B-B14F-4D97-AF65-F5344CB8AC3E}">
        <p14:creationId xmlns="" xmlns:p14="http://schemas.microsoft.com/office/powerpoint/2010/main" val="127508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6592" y="170121"/>
            <a:ext cx="534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create prescription maps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119" y="1282288"/>
            <a:ext cx="86441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Determine soil sample locations (grid based)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Take soils samples at designated locations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Send to lab for analysis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Input soil sample results (point attributes)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Calculate needed fertilizer rates (raster prescription maps)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Convert raster into classified polygon layer then export data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Load this data into precision equipped tractor for VRT application </a:t>
            </a:r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187" y="827917"/>
            <a:ext cx="8727162" cy="547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7343" y="148855"/>
            <a:ext cx="466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Boundaries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ArcMap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0742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1963" y="0"/>
            <a:ext cx="538048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0" i="0" u="none" strike="noStrike" baseline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1" i="0" u="none" strike="noStrik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0" u="none" strike="noStrik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 systematic soil sampling grid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121" y="2817318"/>
            <a:ext cx="5670576" cy="3264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3721" y="2837010"/>
            <a:ext cx="2673186" cy="3240280"/>
          </a:xfrm>
          <a:prstGeom prst="rect">
            <a:avLst/>
          </a:prstGeom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6344" y="1294736"/>
            <a:ext cx="57816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1332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98" y="1105787"/>
            <a:ext cx="8741505" cy="5062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5758" y="155822"/>
            <a:ext cx="566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Completed soil sample grid based map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040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4" y="707570"/>
            <a:ext cx="8859476" cy="5266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4285" y="157579"/>
            <a:ext cx="8120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soil sample results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31029" y="1360714"/>
            <a:ext cx="489857" cy="185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92086" y="1378088"/>
            <a:ext cx="272143" cy="167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9333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6511" y="0"/>
            <a:ext cx="57655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0" i="0" u="none" strike="noStrike" baseline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000" b="1" i="0" u="none" strike="noStrik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</a:t>
            </a:r>
            <a:r>
              <a:rPr lang="en-US" sz="2800" b="1" i="0" u="none" strike="noStrik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Interpolating soil sampling data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5412" y="1062523"/>
            <a:ext cx="5625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Ordinary </a:t>
            </a:r>
            <a:r>
              <a:rPr lang="en-US" sz="2400" dirty="0" err="1" smtClean="0"/>
              <a:t>Kriging</a:t>
            </a:r>
            <a:r>
              <a:rPr lang="en-US" sz="2400" dirty="0" smtClean="0"/>
              <a:t> (</a:t>
            </a:r>
            <a:r>
              <a:rPr lang="en-US" sz="2400" dirty="0" err="1" smtClean="0"/>
              <a:t>Geostatistical</a:t>
            </a:r>
            <a:r>
              <a:rPr lang="en-US" sz="2400" dirty="0" smtClean="0"/>
              <a:t> Analyst 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26" y="1754908"/>
            <a:ext cx="4040370" cy="24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9401" y="4880344"/>
            <a:ext cx="5493489" cy="19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304" y="1986577"/>
            <a:ext cx="4891696" cy="190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56883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3135" y="176318"/>
            <a:ext cx="78361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0" i="0" u="none" strike="noStrike" baseline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1" i="0" u="non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</a:t>
            </a:r>
            <a:r>
              <a:rPr lang="en-US" sz="2400" b="1" i="0" u="non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Developing a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p</a:t>
            </a:r>
            <a:r>
              <a:rPr lang="en-US" sz="2400" b="1" i="0" u="non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hosphorus </a:t>
            </a:r>
            <a:r>
              <a:rPr lang="en-US" sz="2400" b="1" i="0" u="none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fertilizer prescription map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054" y="2604977"/>
            <a:ext cx="6914982" cy="4022946"/>
          </a:xfrm>
          <a:prstGeom prst="rect">
            <a:avLst/>
          </a:prstGeom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6562" y="1257962"/>
            <a:ext cx="6750984" cy="8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164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7453"/>
            <a:ext cx="8718331" cy="5050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545" y="315310"/>
            <a:ext cx="884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Phosphorous Prescription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169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924495" y="1530098"/>
            <a:ext cx="6709142" cy="32864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+mn-lt"/>
              </a:rPr>
              <a:t>Introduction to precision farming</a:t>
            </a:r>
            <a:br>
              <a:rPr lang="en-US" altLang="en-US" dirty="0" smtClean="0">
                <a:latin typeface="+mn-lt"/>
              </a:rPr>
            </a:br>
            <a:endParaRPr lang="en-US" altLang="en-US" dirty="0" smtClean="0">
              <a:latin typeface="+mn-lt"/>
            </a:endParaRPr>
          </a:p>
          <a:p>
            <a:r>
              <a:rPr lang="en-US" altLang="en-US" dirty="0" smtClean="0">
                <a:latin typeface="+mn-lt"/>
              </a:rPr>
              <a:t>Case Study: fertilizer prescription map creation</a:t>
            </a:r>
            <a:br>
              <a:rPr lang="en-US" altLang="en-US" dirty="0" smtClean="0">
                <a:latin typeface="+mn-lt"/>
              </a:rPr>
            </a:br>
            <a:endParaRPr lang="en-US" altLang="en-US" dirty="0" smtClean="0">
              <a:latin typeface="+mn-lt"/>
            </a:endParaRPr>
          </a:p>
          <a:p>
            <a:r>
              <a:rPr lang="en-US" altLang="en-US" dirty="0" smtClean="0">
                <a:latin typeface="+mn-lt"/>
              </a:rPr>
              <a:t>USDA Open Data </a:t>
            </a:r>
            <a:r>
              <a:rPr lang="en-US" altLang="en-US" dirty="0" smtClean="0">
                <a:latin typeface="+mn-lt"/>
              </a:rPr>
              <a:t>Portal</a:t>
            </a:r>
          </a:p>
          <a:p>
            <a:endParaRPr lang="en-US" altLang="en-US" sz="2000" dirty="0" smtClean="0">
              <a:latin typeface="+mn-lt"/>
            </a:endParaRPr>
          </a:p>
          <a:p>
            <a:r>
              <a:rPr lang="en-US" altLang="en-US" dirty="0" err="1" smtClean="0">
                <a:latin typeface="+mn-lt"/>
              </a:rPr>
              <a:t>ArcMap</a:t>
            </a:r>
            <a:r>
              <a:rPr lang="en-US" altLang="en-US" dirty="0" smtClean="0">
                <a:latin typeface="+mn-lt"/>
              </a:rPr>
              <a:t> Demonstration</a:t>
            </a:r>
            <a:r>
              <a:rPr lang="en-US" altLang="en-US" sz="2000" dirty="0" smtClean="0">
                <a:latin typeface="+mn-lt"/>
              </a:rPr>
              <a:t/>
            </a:r>
            <a:br>
              <a:rPr lang="en-US" altLang="en-US" sz="2000" dirty="0" smtClean="0">
                <a:latin typeface="+mn-lt"/>
              </a:rPr>
            </a:br>
            <a:endParaRPr lang="en-US" altLang="en-US" sz="2000" dirty="0" smtClean="0">
              <a:latin typeface="+mn-lt"/>
            </a:endParaRPr>
          </a:p>
          <a:p>
            <a:pPr>
              <a:buNone/>
            </a:pP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endParaRPr lang="en-US" altLang="en-US" sz="2000" dirty="0" smtClean="0"/>
          </a:p>
          <a:p>
            <a:pPr>
              <a:buNone/>
            </a:pPr>
            <a:endParaRPr lang="en-US" altLang="en-US" sz="2800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54103" y="318976"/>
            <a:ext cx="4614531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defTabSz="914377">
              <a:defRPr/>
            </a:pPr>
            <a:r>
              <a:rPr lang="en-US" altLang="en-US" sz="3200" b="1" dirty="0" smtClean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Presentation Outline</a:t>
            </a:r>
            <a:endParaRPr lang="en-US" altLang="en-US" sz="3200" b="1" dirty="0" smtClean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8586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36" y="1398364"/>
            <a:ext cx="8047221" cy="4666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545" y="315310"/>
            <a:ext cx="884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Potassium Prescription Map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7535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34107" cy="2679405"/>
          </a:xfrm>
          <a:prstGeom prst="rect">
            <a:avLst/>
          </a:prstGeom>
        </p:spPr>
      </p:pic>
      <p:pic>
        <p:nvPicPr>
          <p:cNvPr id="4" name="Picture 2" descr="Image result for what is precision agricul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892" y="0"/>
            <a:ext cx="4019107" cy="2696757"/>
          </a:xfrm>
          <a:prstGeom prst="rect">
            <a:avLst/>
          </a:prstGeom>
          <a:noFill/>
        </p:spPr>
      </p:pic>
      <p:pic>
        <p:nvPicPr>
          <p:cNvPr id="5" name="Picture 2" descr="Image result for precision agricul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4052"/>
            <a:ext cx="4178595" cy="3133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recision agricul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65" y="3742660"/>
            <a:ext cx="4691335" cy="311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5955" y="3184048"/>
            <a:ext cx="228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Spec software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6797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hat is precision agricul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091" y="329609"/>
            <a:ext cx="8572500" cy="614362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8813" y="192109"/>
            <a:ext cx="391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USDA Web Soil Survey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495" y="1202186"/>
            <a:ext cx="778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>
                <a:hlinkClick r:id="rId2"/>
              </a:rPr>
              <a:t>http://websoilsurvey.sc.egov.usda.gov/App/WebSoilSurvey.aspx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405" y="1934339"/>
            <a:ext cx="8647516" cy="4879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943335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Specify an area of interest (AOI) polygon and examine the soil properties of that AOI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720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697" y="1137683"/>
            <a:ext cx="6480250" cy="4860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1" y="237207"/>
            <a:ext cx="531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Taxonomy Classification of AOI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075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77" y="3657370"/>
            <a:ext cx="7134979" cy="3200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078" y="0"/>
            <a:ext cx="7134978" cy="3657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703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307" y="1227212"/>
            <a:ext cx="8736398" cy="4950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1964" y="171222"/>
            <a:ext cx="590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data for integration into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ArcMap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9081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1116"/>
            <a:ext cx="4848447" cy="3966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729" y="0"/>
            <a:ext cx="41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Drainage Behavior of AOI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6549" y="1446028"/>
            <a:ext cx="4327451" cy="54119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6487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9219"/>
            <a:ext cx="5039833" cy="3785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1308" y="132654"/>
            <a:ext cx="682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Erosion Potential of AOI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7935" y="1765004"/>
            <a:ext cx="4136065" cy="50929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59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0158" y="138224"/>
            <a:ext cx="396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ArcMap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Demonstration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077" y="1339426"/>
            <a:ext cx="8693765" cy="456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488" y="637952"/>
            <a:ext cx="8484783" cy="744279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200" dirty="0" smtClean="0"/>
              <a:t>An approach to farm management that uses technology to ensure that crops and soil receive exactly what they need for optimum health and productivity.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Arc 4"/>
          <p:cNvSpPr>
            <a:spLocks noChangeAspect="1"/>
          </p:cNvSpPr>
          <p:nvPr/>
        </p:nvSpPr>
        <p:spPr bwMode="auto">
          <a:xfrm flipH="1">
            <a:off x="1868673" y="4215182"/>
            <a:ext cx="2286000" cy="1984375"/>
          </a:xfrm>
          <a:custGeom>
            <a:avLst/>
            <a:gdLst>
              <a:gd name="T0" fmla="*/ 2286000 w 21240"/>
              <a:gd name="T1" fmla="*/ 389031 h 20036"/>
              <a:gd name="T2" fmla="*/ 868335 w 21240"/>
              <a:gd name="T3" fmla="*/ 1984375 h 20036"/>
              <a:gd name="T4" fmla="*/ 0 w 21240"/>
              <a:gd name="T5" fmla="*/ 0 h 20036"/>
              <a:gd name="T6" fmla="*/ 0 60000 65536"/>
              <a:gd name="T7" fmla="*/ 0 60000 65536"/>
              <a:gd name="T8" fmla="*/ 0 60000 65536"/>
              <a:gd name="T9" fmla="*/ 0 w 21240"/>
              <a:gd name="T10" fmla="*/ 0 h 20036"/>
              <a:gd name="T11" fmla="*/ 21240 w 21240"/>
              <a:gd name="T12" fmla="*/ 20036 h 200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40" h="20036" fill="none" extrusionOk="0">
                <a:moveTo>
                  <a:pt x="21239" y="3927"/>
                </a:moveTo>
                <a:cubicBezTo>
                  <a:pt x="19895" y="11197"/>
                  <a:pt x="14926" y="17275"/>
                  <a:pt x="8068" y="20036"/>
                </a:cubicBezTo>
              </a:path>
              <a:path w="21240" h="20036" stroke="0" extrusionOk="0">
                <a:moveTo>
                  <a:pt x="21239" y="3927"/>
                </a:moveTo>
                <a:cubicBezTo>
                  <a:pt x="19895" y="11197"/>
                  <a:pt x="14926" y="17275"/>
                  <a:pt x="8068" y="20036"/>
                </a:cubicBezTo>
                <a:lnTo>
                  <a:pt x="0" y="0"/>
                </a:lnTo>
                <a:close/>
              </a:path>
            </a:pathLst>
          </a:custGeom>
          <a:noFill/>
          <a:ln w="127000">
            <a:solidFill>
              <a:srgbClr val="FF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Arc 5"/>
          <p:cNvSpPr>
            <a:spLocks noChangeAspect="1"/>
          </p:cNvSpPr>
          <p:nvPr/>
        </p:nvSpPr>
        <p:spPr bwMode="auto">
          <a:xfrm flipH="1">
            <a:off x="1906773" y="2359394"/>
            <a:ext cx="2324100" cy="1857375"/>
          </a:xfrm>
          <a:custGeom>
            <a:avLst/>
            <a:gdLst>
              <a:gd name="T0" fmla="*/ 1152904 w 21600"/>
              <a:gd name="T1" fmla="*/ 0 h 18755"/>
              <a:gd name="T2" fmla="*/ 2324100 w 21600"/>
              <a:gd name="T3" fmla="*/ 1857375 h 18755"/>
              <a:gd name="T4" fmla="*/ 0 w 21600"/>
              <a:gd name="T5" fmla="*/ 1857375 h 18755"/>
              <a:gd name="T6" fmla="*/ 0 60000 65536"/>
              <a:gd name="T7" fmla="*/ 0 60000 65536"/>
              <a:gd name="T8" fmla="*/ 0 60000 65536"/>
              <a:gd name="T9" fmla="*/ 0 w 21600"/>
              <a:gd name="T10" fmla="*/ 0 h 18755"/>
              <a:gd name="T11" fmla="*/ 21600 w 21600"/>
              <a:gd name="T12" fmla="*/ 18755 h 187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755" fill="none" extrusionOk="0">
                <a:moveTo>
                  <a:pt x="10714" y="0"/>
                </a:moveTo>
                <a:cubicBezTo>
                  <a:pt x="17445" y="3845"/>
                  <a:pt x="21600" y="11003"/>
                  <a:pt x="21600" y="18755"/>
                </a:cubicBezTo>
              </a:path>
              <a:path w="21600" h="18755" stroke="0" extrusionOk="0">
                <a:moveTo>
                  <a:pt x="10714" y="0"/>
                </a:moveTo>
                <a:cubicBezTo>
                  <a:pt x="17445" y="3845"/>
                  <a:pt x="21600" y="11003"/>
                  <a:pt x="21600" y="18755"/>
                </a:cubicBezTo>
                <a:lnTo>
                  <a:pt x="0" y="18755"/>
                </a:lnTo>
                <a:close/>
              </a:path>
            </a:pathLst>
          </a:custGeom>
          <a:noFill/>
          <a:ln w="127000">
            <a:solidFill>
              <a:srgbClr val="FF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Arc 6"/>
          <p:cNvSpPr>
            <a:spLocks noChangeAspect="1"/>
          </p:cNvSpPr>
          <p:nvPr/>
        </p:nvSpPr>
        <p:spPr bwMode="auto">
          <a:xfrm flipH="1">
            <a:off x="4229286" y="2375269"/>
            <a:ext cx="2227262" cy="1841500"/>
          </a:xfrm>
          <a:custGeom>
            <a:avLst/>
            <a:gdLst>
              <a:gd name="T0" fmla="*/ 0 w 20699"/>
              <a:gd name="T1" fmla="*/ 1230142 h 18594"/>
              <a:gd name="T2" fmla="*/ 1044496 w 20699"/>
              <a:gd name="T3" fmla="*/ 0 h 18594"/>
              <a:gd name="T4" fmla="*/ 2227262 w 20699"/>
              <a:gd name="T5" fmla="*/ 1841500 h 18594"/>
              <a:gd name="T6" fmla="*/ 0 60000 65536"/>
              <a:gd name="T7" fmla="*/ 0 60000 65536"/>
              <a:gd name="T8" fmla="*/ 0 60000 65536"/>
              <a:gd name="T9" fmla="*/ 0 w 20699"/>
              <a:gd name="T10" fmla="*/ 0 h 18594"/>
              <a:gd name="T11" fmla="*/ 20699 w 20699"/>
              <a:gd name="T12" fmla="*/ 18594 h 185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699" h="18594" fill="none" extrusionOk="0">
                <a:moveTo>
                  <a:pt x="-1" y="12420"/>
                </a:moveTo>
                <a:cubicBezTo>
                  <a:pt x="1555" y="7205"/>
                  <a:pt x="5022" y="2769"/>
                  <a:pt x="9707" y="0"/>
                </a:cubicBezTo>
              </a:path>
              <a:path w="20699" h="18594" stroke="0" extrusionOk="0">
                <a:moveTo>
                  <a:pt x="-1" y="12420"/>
                </a:moveTo>
                <a:cubicBezTo>
                  <a:pt x="1555" y="7205"/>
                  <a:pt x="5022" y="2769"/>
                  <a:pt x="9707" y="0"/>
                </a:cubicBezTo>
                <a:lnTo>
                  <a:pt x="20699" y="18594"/>
                </a:lnTo>
                <a:close/>
              </a:path>
            </a:pathLst>
          </a:custGeom>
          <a:noFill/>
          <a:ln w="127000">
            <a:solidFill>
              <a:srgbClr val="FF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Arc 7"/>
          <p:cNvSpPr>
            <a:spLocks noChangeAspect="1"/>
          </p:cNvSpPr>
          <p:nvPr/>
        </p:nvSpPr>
        <p:spPr bwMode="auto">
          <a:xfrm flipH="1">
            <a:off x="4154673" y="4291382"/>
            <a:ext cx="2317750" cy="1714500"/>
          </a:xfrm>
          <a:custGeom>
            <a:avLst/>
            <a:gdLst>
              <a:gd name="T0" fmla="*/ 928886 w 21546"/>
              <a:gd name="T1" fmla="*/ 1714500 h 17317"/>
              <a:gd name="T2" fmla="*/ 0 w 21546"/>
              <a:gd name="T3" fmla="*/ 151183 h 17317"/>
              <a:gd name="T4" fmla="*/ 2317750 w 21546"/>
              <a:gd name="T5" fmla="*/ 0 h 17317"/>
              <a:gd name="T6" fmla="*/ 0 60000 65536"/>
              <a:gd name="T7" fmla="*/ 0 60000 65536"/>
              <a:gd name="T8" fmla="*/ 0 60000 65536"/>
              <a:gd name="T9" fmla="*/ 0 w 21546"/>
              <a:gd name="T10" fmla="*/ 0 h 17317"/>
              <a:gd name="T11" fmla="*/ 21546 w 21546"/>
              <a:gd name="T12" fmla="*/ 17317 h 173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46" h="17317" fill="none" extrusionOk="0">
                <a:moveTo>
                  <a:pt x="8635" y="17316"/>
                </a:moveTo>
                <a:cubicBezTo>
                  <a:pt x="3596" y="13560"/>
                  <a:pt x="444" y="7795"/>
                  <a:pt x="0" y="1526"/>
                </a:cubicBezTo>
              </a:path>
              <a:path w="21546" h="17317" stroke="0" extrusionOk="0">
                <a:moveTo>
                  <a:pt x="8635" y="17316"/>
                </a:moveTo>
                <a:cubicBezTo>
                  <a:pt x="3596" y="13560"/>
                  <a:pt x="444" y="7795"/>
                  <a:pt x="0" y="1526"/>
                </a:cubicBezTo>
                <a:lnTo>
                  <a:pt x="21546" y="0"/>
                </a:lnTo>
                <a:close/>
              </a:path>
            </a:pathLst>
          </a:custGeom>
          <a:noFill/>
          <a:ln w="127000">
            <a:solidFill>
              <a:srgbClr val="FF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3125973" y="1848219"/>
            <a:ext cx="2035175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>
                <a:latin typeface="Arial Rounded MT Bold" pitchFamily="34" charset="0"/>
              </a:rPr>
              <a:t>Data Collection</a:t>
            </a:r>
          </a:p>
        </p:txBody>
      </p:sp>
      <p:sp>
        <p:nvSpPr>
          <p:cNvPr id="8200" name="Text Box 9"/>
          <p:cNvSpPr txBox="1">
            <a:spLocks noChangeArrowheads="1"/>
          </p:cNvSpPr>
          <p:nvPr/>
        </p:nvSpPr>
        <p:spPr bwMode="auto">
          <a:xfrm>
            <a:off x="1068573" y="3829419"/>
            <a:ext cx="203517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 Rounded MT Bold" pitchFamily="34" charset="0"/>
              </a:rPr>
              <a:t>Farming</a:t>
            </a:r>
          </a:p>
        </p:txBody>
      </p:sp>
      <p:sp>
        <p:nvSpPr>
          <p:cNvPr id="8201" name="Text Box 10"/>
          <p:cNvSpPr txBox="1">
            <a:spLocks noChangeArrowheads="1"/>
          </p:cNvSpPr>
          <p:nvPr/>
        </p:nvSpPr>
        <p:spPr bwMode="auto">
          <a:xfrm>
            <a:off x="3202173" y="5886819"/>
            <a:ext cx="220980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 Rounded MT Bold" pitchFamily="34" charset="0"/>
              </a:rPr>
              <a:t>Management Decisions</a:t>
            </a:r>
          </a:p>
        </p:txBody>
      </p:sp>
      <p:sp>
        <p:nvSpPr>
          <p:cNvPr id="8202" name="Text Box 11"/>
          <p:cNvSpPr txBox="1">
            <a:spLocks noChangeArrowheads="1"/>
          </p:cNvSpPr>
          <p:nvPr/>
        </p:nvSpPr>
        <p:spPr bwMode="auto">
          <a:xfrm>
            <a:off x="5488173" y="3600819"/>
            <a:ext cx="203517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 Rounded MT Bold" pitchFamily="34" charset="0"/>
              </a:rPr>
              <a:t>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48856"/>
            <a:ext cx="885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 Farming/Agriculture?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12112" y="248167"/>
            <a:ext cx="6909389" cy="169759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Thank you for your time! </a:t>
            </a:r>
            <a:b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Are there any questions?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3230" y="2414443"/>
            <a:ext cx="5188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Alexandria Horne</a:t>
            </a:r>
            <a:endParaRPr lang="en-US" sz="2000" b="1" dirty="0" smtClean="0"/>
          </a:p>
          <a:p>
            <a:pPr algn="ctr"/>
            <a:r>
              <a:rPr lang="en-US" sz="2000" dirty="0" smtClean="0"/>
              <a:t> </a:t>
            </a:r>
            <a:r>
              <a:rPr lang="en-US" sz="2000" dirty="0" smtClean="0"/>
              <a:t>   </a:t>
            </a:r>
            <a:r>
              <a:rPr lang="en-US" sz="2000" u="sng" dirty="0" smtClean="0">
                <a:solidFill>
                  <a:srgbClr val="000099"/>
                </a:solidFill>
              </a:rPr>
              <a:t>alexandria.horne@cincinnati-oh.gov</a:t>
            </a:r>
            <a:r>
              <a:rPr lang="en-US" sz="2000" dirty="0" smtClean="0">
                <a:solidFill>
                  <a:srgbClr val="000099"/>
                </a:solidFill>
              </a:rPr>
              <a:t>  </a:t>
            </a:r>
            <a:br>
              <a:rPr lang="en-US" sz="2000" dirty="0" smtClean="0">
                <a:solidFill>
                  <a:srgbClr val="000099"/>
                </a:solidFill>
              </a:rPr>
            </a:br>
            <a:r>
              <a:rPr lang="en-US" sz="2000" dirty="0" smtClean="0">
                <a:solidFill>
                  <a:srgbClr val="000099"/>
                </a:solidFill>
              </a:rPr>
              <a:t>    </a:t>
            </a:r>
            <a:r>
              <a:rPr lang="en-US" sz="2000" u="sng" dirty="0" smtClean="0">
                <a:solidFill>
                  <a:srgbClr val="000099"/>
                </a:solidFill>
              </a:rPr>
              <a:t>horne.alexandria@gmail.com</a:t>
            </a:r>
            <a:endParaRPr lang="en-US" sz="2000" u="sng" dirty="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753" y="318975"/>
            <a:ext cx="88143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is to ensure profitability, sustainability and environmental conservation</a:t>
            </a:r>
          </a:p>
          <a:p>
            <a:endParaRPr lang="en-US" sz="2000" dirty="0" smtClean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16667" y="2344479"/>
            <a:ext cx="65719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600" b="1" dirty="0">
                <a:solidFill>
                  <a:schemeClr val="tx2"/>
                </a:solidFill>
              </a:rPr>
              <a:t>“A smorgasbord of  </a:t>
            </a:r>
            <a:r>
              <a:rPr lang="en-US" sz="3600" b="1" dirty="0" smtClean="0">
                <a:solidFill>
                  <a:schemeClr val="tx2"/>
                </a:solidFill>
              </a:rPr>
              <a:t>technologies”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09083" y="5162107"/>
            <a:ext cx="7267354" cy="4572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latin typeface="Arial" pitchFamily="34" charset="0"/>
              </a:rPr>
              <a:t>Global Positioning Systems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90107" y="5897526"/>
            <a:ext cx="7924800" cy="49264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latin typeface="Arial" pitchFamily="34" charset="0"/>
              </a:rPr>
              <a:t>Geographic Information Systems</a:t>
            </a:r>
            <a:endParaRPr lang="en-US" sz="14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716619" y="3829493"/>
            <a:ext cx="1444922" cy="1049493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Direct &amp; Remote Sensing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67564" y="3829493"/>
            <a:ext cx="1477924" cy="1041565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Variable Rate Technology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374217" y="3850758"/>
            <a:ext cx="1525773" cy="1040219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</a:rPr>
              <a:t>Real-time Monitoring</a:t>
            </a:r>
            <a:endParaRPr lang="en-US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506433" y="3829493"/>
            <a:ext cx="1543493" cy="1041565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Precision Navigation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uture farms small and sm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354" y="0"/>
            <a:ext cx="6597835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41" y="935663"/>
            <a:ext cx="8787285" cy="509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38223"/>
            <a:ext cx="885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Precision </a:t>
            </a:r>
            <a:r>
              <a:rPr lang="en-US" sz="2400" b="1" dirty="0" smtClean="0"/>
              <a:t>Operation Example</a:t>
            </a:r>
            <a:endParaRPr lang="en-US" sz="24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recision agricul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7" y="361507"/>
            <a:ext cx="8699979" cy="615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09176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639" y="159489"/>
            <a:ext cx="610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 – Horne Family Farms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421" y="937742"/>
            <a:ext cx="8276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Family-run farm located just outside of Springfield, Ohio </a:t>
            </a:r>
          </a:p>
          <a:p>
            <a:pPr>
              <a:buFontTx/>
              <a:buChar char="-"/>
            </a:pPr>
            <a:r>
              <a:rPr lang="en-US" sz="2000" dirty="0" smtClean="0"/>
              <a:t>500 arable acres </a:t>
            </a:r>
          </a:p>
          <a:p>
            <a:pPr>
              <a:buFontTx/>
              <a:buChar char="-"/>
            </a:pPr>
            <a:r>
              <a:rPr lang="en-US" sz="2000" dirty="0" smtClean="0"/>
              <a:t>Corn (field)--cover--soybean rotation system</a:t>
            </a:r>
          </a:p>
          <a:p>
            <a:pPr>
              <a:buFontTx/>
              <a:buChar char="-"/>
            </a:pPr>
            <a:r>
              <a:rPr lang="en-US" sz="2000" dirty="0" smtClean="0"/>
              <a:t>Conservation tillage system (Spring only disk pass)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87" y="3083442"/>
            <a:ext cx="4706653" cy="30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0074" y="3094074"/>
            <a:ext cx="3494779" cy="304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53" y="1190682"/>
            <a:ext cx="8814391" cy="472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0764" y="159489"/>
            <a:ext cx="343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VRT Works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1945758" y="967563"/>
            <a:ext cx="2169042" cy="15948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4600</TotalTime>
  <Words>324</Words>
  <Application>Microsoft Office PowerPoint</Application>
  <PresentationFormat>On-screen Show (4:3)</PresentationFormat>
  <Paragraphs>78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  An approach to farm management that uses technology to ensure that crops and soil receive exactly what they need for optimum health and productivity. 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Horne, Alexandria</dc:creator>
  <cp:lastModifiedBy>user1</cp:lastModifiedBy>
  <cp:revision>486</cp:revision>
  <dcterms:created xsi:type="dcterms:W3CDTF">2016-09-01T13:21:23Z</dcterms:created>
  <dcterms:modified xsi:type="dcterms:W3CDTF">2016-09-29T17:34:07Z</dcterms:modified>
</cp:coreProperties>
</file>